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62" r:id="rId4"/>
    <p:sldId id="266" r:id="rId5"/>
    <p:sldId id="281" r:id="rId6"/>
    <p:sldId id="269" r:id="rId7"/>
    <p:sldId id="285" r:id="rId8"/>
    <p:sldId id="286" r:id="rId9"/>
    <p:sldId id="287" r:id="rId10"/>
    <p:sldId id="280" r:id="rId11"/>
    <p:sldId id="258" r:id="rId12"/>
    <p:sldId id="276" r:id="rId13"/>
    <p:sldId id="288" r:id="rId14"/>
    <p:sldId id="290" r:id="rId15"/>
    <p:sldId id="263" r:id="rId16"/>
    <p:sldId id="2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5C2"/>
    <a:srgbClr val="9CA4CA"/>
    <a:srgbClr val="A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027" autoAdjust="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4147D-BFB6-481A-AB9B-398EE3E0C82E}" type="datetimeFigureOut">
              <a:rPr lang="ru-RU" smtClean="0"/>
              <a:t>11.11.2019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2800-086B-4982-A797-2F4EB8E23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68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вечер, меня зовут А.Ф. Я бы хотел представить вашему вниманию презентацию моего проекта, под названием: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CI/CD for Java application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9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по плану доклада у нас идет тестирование. Для данного проекта были написаны 16 юнит тестов, с помощью библиотеки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был использован анализатор кода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ищет ошибки, недочёты, уязвимости, которые пропустил наш компилятор, так как они верны с точки зрения синтаксиса, однако в тоже время являются нежелательными или опасными в конечном итоге.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55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 был применен следующим образом: а именно наш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master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slave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кстати и делают весь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запущены из контейнеров.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8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использован, с задачей установить на наши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на них можно было работать с высланными артефактами.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10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Отчетность по результатам выполнения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происходит через мессенджер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telegram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 котором создан бот, который высылает отчет всем, кто на него подписался, и кого подтвердил администратор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состав отчета входят ссылки на результат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отчет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ну и ссылка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репозитории данного проекта.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14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последний пункт в нашем плане, но не последний по значению – безопасность. Под безопасность подразумевается настройка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firewall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настроен он был с использованием методики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bastion 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Суть которой заключается в том, что подключиться по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серверу можно только через специализированный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bastion 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никак на прямую. Это создает дополнительный барьер безопасности. Так как, во-первых, у нас теперь только одна точка входа, и защищать нужно только ее, а во-вторых, так как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нашего активного сервера активно фигурирует в отчетах и так далее, закрыв его от возможности прямого подключения, мы значительно повышаем безопасность всей системы.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48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 моего доклада состоит из следующих пунктов, представленных на данном слайде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ходе работы над моим проектом, были задействованы следующие технологии и инструменты. Не все из них были задействованы в одинаковой пропорции. Некоторые из них стали основой и базисом, а некоторые были затронуты лишь по касательной.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16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приведена общая схема моего проекта, моя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цепочка, так сказать вид сверху. Согласно плану, эту схемы мы и обсудим на дальнейших слайдах.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0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Итак. Первый элемент моей цепочки, который безусловно можно считать базисом, является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именно. Проект имеет две основных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ветки: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любое количество мелких, непостоянных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 fix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веток. Однако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начинает работу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установлен только на основных ветках. То есть, только при внесении изменений лишь в эти основные ветки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запускается.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269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Теперь, что касается самого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конкретнее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еще конкретнее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ветки. Он выполняет следующие задачи: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начала, клонирует код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затем отдает инициативу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полученный код тестирует, для начала на юнит тестах, а затем 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анализатора кода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Далее компилирует код и собирает из него артефакт. Затем сохраняет этот артефакт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nexus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если все предыдущие шаги были успешны, высылает этот же артефакт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53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были какие-нибудь неудачи в процессе, то не высылает. Однако при любых исходах, разработчик, получает отчет о ходе и исходе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59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у нас же есть еще одна ветка,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У которой есть свой собственный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Правда он очень похож, за одним исключением: если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успешен, артефакт пойдет не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сервер, 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99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негативном исходе, артефакт также никуда не отправляется.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82800-086B-4982-A797-2F4EB8E2346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58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10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3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7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5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81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77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5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Test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353800" y="6383646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fld id="{CA7DDC63-50CA-4E1E-9C3C-31D1CBF5B71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08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2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1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7DDC63-50CA-4E1E-9C3C-31D1CBF5B7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3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gi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9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5.png"/><Relationship Id="rId10" Type="http://schemas.openxmlformats.org/officeDocument/2006/relationships/image" Target="../media/image4.png"/><Relationship Id="rId4" Type="http://schemas.openxmlformats.org/officeDocument/2006/relationships/image" Target="../media/image5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22.gif"/><Relationship Id="rId19" Type="http://schemas.openxmlformats.org/officeDocument/2006/relationships/image" Target="../media/image28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2.gif"/><Relationship Id="rId5" Type="http://schemas.openxmlformats.org/officeDocument/2006/relationships/image" Target="../media/image19.pn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78076"/>
            <a:ext cx="9144000" cy="1061731"/>
          </a:xfrm>
        </p:spPr>
        <p:txBody>
          <a:bodyPr/>
          <a:lstStyle/>
          <a:p>
            <a:r>
              <a:rPr lang="en-US" noProof="1"/>
              <a:t>CI/CD for Java application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84606" y="5947031"/>
            <a:ext cx="6150078" cy="586504"/>
          </a:xfrm>
        </p:spPr>
        <p:txBody>
          <a:bodyPr>
            <a:noAutofit/>
          </a:bodyPr>
          <a:lstStyle/>
          <a:p>
            <a:r>
              <a:rPr lang="en-US" sz="4000" noProof="1" smtClean="0">
                <a:latin typeface="+mj-lt"/>
              </a:rPr>
              <a:t>Author: Aleksandr Frolov</a:t>
            </a:r>
            <a:endParaRPr lang="en-US" sz="4000" noProof="1">
              <a:latin typeface="+mj-lt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0" y="5412652"/>
            <a:ext cx="12192000" cy="1474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1975384"/>
            <a:ext cx="2913709" cy="890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145919" y="5113142"/>
            <a:ext cx="3900623" cy="1170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9607" y="3268349"/>
            <a:ext cx="25523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Unit Tests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Addition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(х4)</a:t>
            </a:r>
            <a:endParaRPr lang="en-US" sz="2400" dirty="0" smtClean="0">
              <a:solidFill>
                <a:srgbClr val="8C95C2"/>
              </a:solidFill>
              <a:latin typeface="Franklin Gothic Medium" panose="020B06030201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Subtraction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Multiplication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Division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 </a:t>
            </a:r>
            <a:r>
              <a:rPr lang="ru-RU" sz="2400" dirty="0">
                <a:solidFill>
                  <a:srgbClr val="8C95C2"/>
                </a:solidFill>
                <a:latin typeface="Franklin Gothic Medium" panose="020B0603020102020204" pitchFamily="34" charset="0"/>
              </a:rPr>
              <a:t>(х4</a:t>
            </a:r>
            <a:r>
              <a:rPr lang="ru-RU" sz="2400" dirty="0" smtClean="0">
                <a:solidFill>
                  <a:srgbClr val="8C95C2"/>
                </a:solidFill>
                <a:latin typeface="Franklin Gothic Medium" panose="020B0603020102020204" pitchFamily="34" charset="0"/>
              </a:rPr>
              <a:t>)</a:t>
            </a:r>
            <a:endParaRPr lang="en-US" sz="2400" dirty="0">
              <a:solidFill>
                <a:srgbClr val="8C95C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074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60" y="3838063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40659" y="4346517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4845486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Картинки по запросу галочка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417" r="10066" b="7069"/>
          <a:stretch/>
        </p:blipFill>
        <p:spPr bwMode="auto">
          <a:xfrm>
            <a:off x="838200" y="5393061"/>
            <a:ext cx="358947" cy="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67535" r="86499" b="11416"/>
          <a:stretch/>
        </p:blipFill>
        <p:spPr>
          <a:xfrm>
            <a:off x="457235" y="5731132"/>
            <a:ext cx="560438" cy="101763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t="28980" r="83919" b="57652"/>
          <a:stretch/>
        </p:blipFill>
        <p:spPr>
          <a:xfrm>
            <a:off x="3424415" y="5373771"/>
            <a:ext cx="604685" cy="6489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45" y="3020542"/>
            <a:ext cx="3097036" cy="202404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7" t="66957" r="51689" b="4484"/>
          <a:stretch/>
        </p:blipFill>
        <p:spPr>
          <a:xfrm>
            <a:off x="4402663" y="5393061"/>
            <a:ext cx="1386349" cy="138634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t="39613" r="32432" b="20283"/>
          <a:stretch/>
        </p:blipFill>
        <p:spPr>
          <a:xfrm rot="999362">
            <a:off x="4760133" y="1696234"/>
            <a:ext cx="1063894" cy="1288385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10628" t="9695" r="12734" b="-1381"/>
          <a:stretch/>
        </p:blipFill>
        <p:spPr>
          <a:xfrm>
            <a:off x="6742245" y="1842297"/>
            <a:ext cx="5144955" cy="328036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6742245" y="1842296"/>
            <a:ext cx="5144955" cy="323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9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Docker container</a:t>
            </a:r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1353800" y="6368898"/>
            <a:ext cx="533400" cy="365125"/>
          </a:xfrm>
        </p:spPr>
        <p:txBody>
          <a:bodyPr/>
          <a:lstStyle/>
          <a:p>
            <a:fld id="{CA7DDC63-50CA-4E1E-9C3C-31D1CBF5B71F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178" y="4773381"/>
            <a:ext cx="3011685" cy="2194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49" y="1750402"/>
            <a:ext cx="4139525" cy="29632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59" y="4173536"/>
            <a:ext cx="3778457" cy="27427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4495">
            <a:off x="7205714" y="4342577"/>
            <a:ext cx="771020" cy="305960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629">
            <a:off x="5073516" y="5049324"/>
            <a:ext cx="1800476" cy="7144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5689">
            <a:off x="7321727" y="4020557"/>
            <a:ext cx="771020" cy="305960"/>
          </a:xfrm>
          <a:prstGeom prst="rect">
            <a:avLst/>
          </a:prstGeom>
          <a:scene3d>
            <a:camera prst="orthographicFront">
              <a:rot lat="20999996" lon="0" rev="0"/>
            </a:camera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210302" y="4930618"/>
            <a:ext cx="168341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master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9411" y="2659619"/>
            <a:ext cx="1260986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Sonarqube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9403" y="5366104"/>
            <a:ext cx="1489447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Jenkins slave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6076" y="2393222"/>
            <a:ext cx="786177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Nexus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9599">
            <a:off x="8553886" y="4375823"/>
            <a:ext cx="771020" cy="305960"/>
          </a:xfrm>
          <a:prstGeom prst="rect">
            <a:avLst/>
          </a:prstGeom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0793">
            <a:off x="8333301" y="4135439"/>
            <a:ext cx="771020" cy="305960"/>
          </a:xfrm>
          <a:prstGeom prst="rect">
            <a:avLst/>
          </a:prstGeom>
          <a:scene3d>
            <a:camera prst="orthographicFront">
              <a:rot lat="20999996" lon="0" rev="0"/>
            </a:camera>
            <a:lightRig rig="threePt" dir="t"/>
          </a:scene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7" y="1661377"/>
            <a:ext cx="3938357" cy="27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5273641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6377" y="4339497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3797" y="4339497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6356">
            <a:off x="5743721" y="3036873"/>
            <a:ext cx="1639938" cy="4268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5559">
            <a:off x="9048438" y="3158298"/>
            <a:ext cx="1639938" cy="426828"/>
          </a:xfrm>
          <a:prstGeom prst="rect">
            <a:avLst/>
          </a:prstGeom>
        </p:spPr>
      </p:pic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31"/>
          <a:stretch/>
        </p:blipFill>
        <p:spPr bwMode="auto">
          <a:xfrm>
            <a:off x="305853" y="2021805"/>
            <a:ext cx="4286420" cy="4659216"/>
          </a:xfrm>
          <a:prstGeom prst="rect">
            <a:avLst/>
          </a:prstGeom>
          <a:noFill/>
          <a:effectLst>
            <a:outerShdw blurRad="50800" dist="50800" dir="7920000" algn="ctr" rotWithShape="0">
              <a:srgbClr val="000000">
                <a:alpha val="6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447196" y="2537158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Playbook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4369" y="2723670"/>
            <a:ext cx="41871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- name: Install Java</a:t>
            </a:r>
          </a:p>
          <a:p>
            <a:r>
              <a:rPr lang="en-US" dirty="0"/>
              <a:t>  hosts: all</a:t>
            </a:r>
          </a:p>
          <a:p>
            <a:r>
              <a:rPr lang="en-US" dirty="0"/>
              <a:t>  become: yes</a:t>
            </a:r>
          </a:p>
          <a:p>
            <a:endParaRPr lang="en-US" dirty="0"/>
          </a:p>
          <a:p>
            <a:r>
              <a:rPr lang="en-US" dirty="0"/>
              <a:t>  tasks:</a:t>
            </a:r>
          </a:p>
          <a:p>
            <a:r>
              <a:rPr lang="en-US" dirty="0"/>
              <a:t>  - name: </a:t>
            </a:r>
            <a:r>
              <a:rPr lang="en-US" dirty="0" smtClean="0"/>
              <a:t>Install </a:t>
            </a:r>
            <a:r>
              <a:rPr lang="en-US" dirty="0"/>
              <a:t>aptitude</a:t>
            </a:r>
          </a:p>
          <a:p>
            <a:r>
              <a:rPr lang="en-US" dirty="0"/>
              <a:t>    apt: name=aptitude force_apt_get=yes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Updating repos</a:t>
            </a:r>
          </a:p>
          <a:p>
            <a:r>
              <a:rPr lang="en-US" dirty="0"/>
              <a:t>    apt: name=* state=latest</a:t>
            </a:r>
          </a:p>
          <a:p>
            <a:endParaRPr lang="en-US" dirty="0"/>
          </a:p>
          <a:p>
            <a:r>
              <a:rPr lang="en-US" dirty="0"/>
              <a:t>  - name: Install Java</a:t>
            </a:r>
          </a:p>
          <a:p>
            <a:r>
              <a:rPr lang="en-US" dirty="0"/>
              <a:t>    apt: name=openjdk-8-jre state=present</a:t>
            </a:r>
            <a:endParaRPr lang="ru-RU" dirty="0"/>
          </a:p>
        </p:txBody>
      </p:sp>
      <p:pic>
        <p:nvPicPr>
          <p:cNvPr id="4098" name="Picture 2" descr="Картинки по запросу дис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33102" y="1690688"/>
            <a:ext cx="1141653" cy="119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1" y="2172895"/>
            <a:ext cx="1319836" cy="73887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5738214" y="5595288"/>
            <a:ext cx="1174027" cy="725135"/>
          </a:xfrm>
          <a:prstGeom prst="rect">
            <a:avLst/>
          </a:prstGeom>
        </p:spPr>
      </p:pic>
      <p:pic>
        <p:nvPicPr>
          <p:cNvPr id="23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632910" y="470882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097483" y="5595288"/>
            <a:ext cx="1174027" cy="725135"/>
          </a:xfrm>
          <a:prstGeom prst="rect">
            <a:avLst/>
          </a:prstGeom>
        </p:spPr>
      </p:pic>
      <p:pic>
        <p:nvPicPr>
          <p:cNvPr id="2050" name="Picture 2" descr="Картинки по запросу conductor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644" y="3369388"/>
            <a:ext cx="1946603" cy="30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r="56408" b="13430"/>
          <a:stretch/>
        </p:blipFill>
        <p:spPr>
          <a:xfrm>
            <a:off x="8123023" y="4813769"/>
            <a:ext cx="435869" cy="4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4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026" name="Picture 2" descr="Картинки по запросу tele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50" y="4223052"/>
            <a:ext cx="2343156" cy="23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Похожее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30" y="1505657"/>
            <a:ext cx="1939293" cy="2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7833" t="39684" r="3791" b="20302"/>
          <a:stretch/>
        </p:blipFill>
        <p:spPr>
          <a:xfrm>
            <a:off x="838200" y="1532163"/>
            <a:ext cx="6432755" cy="23499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/>
          <a:srcRect l="37267" t="40110" r="4591" b="19904"/>
          <a:stretch/>
        </p:blipFill>
        <p:spPr>
          <a:xfrm>
            <a:off x="4238567" y="4025934"/>
            <a:ext cx="6432755" cy="2357712"/>
          </a:xfrm>
          <a:prstGeom prst="rect">
            <a:avLst/>
          </a:prstGeom>
        </p:spPr>
      </p:pic>
      <p:pic>
        <p:nvPicPr>
          <p:cNvPr id="27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7" y="2172704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7" y="2857726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2043776" y="3339975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9" y="4640601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8" y="5350414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Похожее изображение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21579" r="12487" b="21893"/>
          <a:stretch/>
        </p:blipFill>
        <p:spPr bwMode="auto">
          <a:xfrm>
            <a:off x="5517687" y="5854549"/>
            <a:ext cx="1097629" cy="1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38199" y="1514738"/>
            <a:ext cx="6432755" cy="2367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242097" y="4032079"/>
            <a:ext cx="6432755" cy="2367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6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6735679" y="1652269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0" b="9032"/>
          <a:stretch/>
        </p:blipFill>
        <p:spPr>
          <a:xfrm flipH="1">
            <a:off x="5469327" y="1473438"/>
            <a:ext cx="3186483" cy="23436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21739" t="46667" r="3789" b="19054"/>
          <a:stretch/>
        </p:blipFill>
        <p:spPr>
          <a:xfrm>
            <a:off x="264612" y="4237356"/>
            <a:ext cx="9689691" cy="2376978"/>
          </a:xfrm>
          <a:prstGeom prst="rect">
            <a:avLst/>
          </a:prstGeom>
        </p:spPr>
      </p:pic>
      <p:pic>
        <p:nvPicPr>
          <p:cNvPr id="5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2571895" y="2193958"/>
            <a:ext cx="1084063" cy="9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10298030" y="1651505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58353" y="343147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Destination host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0280" y="343147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Bastion host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3987864" y="2401751"/>
            <a:ext cx="1075606" cy="42682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3188">
            <a:off x="3953786" y="2852081"/>
            <a:ext cx="1075606" cy="426828"/>
          </a:xfrm>
          <a:prstGeom prst="rect">
            <a:avLst/>
          </a:prstGeom>
        </p:spPr>
      </p:pic>
      <p:pic>
        <p:nvPicPr>
          <p:cNvPr id="12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56" y="1878917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8985" y="197595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805871" y="2384919"/>
            <a:ext cx="1075606" cy="4268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3188">
            <a:off x="8771793" y="2835249"/>
            <a:ext cx="1075606" cy="426828"/>
          </a:xfrm>
          <a:prstGeom prst="rect">
            <a:avLst/>
          </a:prstGeom>
        </p:spPr>
      </p:pic>
      <p:pic>
        <p:nvPicPr>
          <p:cNvPr id="1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63" y="1862085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996992" y="195911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cxnSp>
        <p:nvCxnSpPr>
          <p:cNvPr id="19" name="Соединительная линия уступом 18"/>
          <p:cNvCxnSpPr>
            <a:stCxn id="5" idx="2"/>
            <a:endCxn id="8" idx="2"/>
          </p:cNvCxnSpPr>
          <p:nvPr/>
        </p:nvCxnSpPr>
        <p:spPr>
          <a:xfrm rot="16200000" flipH="1">
            <a:off x="6634123" y="-423671"/>
            <a:ext cx="704281" cy="7744673"/>
          </a:xfrm>
          <a:prstGeom prst="bentConnector3">
            <a:avLst>
              <a:gd name="adj1" fmla="val 132459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Картинки по запросу den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72" y="3316617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90" y="3356624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97371" y="345365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SSH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6" t="9432" r="31263" b="29047"/>
          <a:stretch/>
        </p:blipFill>
        <p:spPr>
          <a:xfrm>
            <a:off x="1269883" y="1660721"/>
            <a:ext cx="1135626" cy="1002570"/>
          </a:xfrm>
          <a:prstGeom prst="rect">
            <a:avLst/>
          </a:prstGeom>
        </p:spPr>
      </p:pic>
      <p:sp>
        <p:nvSpPr>
          <p:cNvPr id="39" name="Скругленный прямоугольник 38"/>
          <p:cNvSpPr/>
          <p:nvPr/>
        </p:nvSpPr>
        <p:spPr>
          <a:xfrm>
            <a:off x="1073265" y="1473437"/>
            <a:ext cx="10829973" cy="2654425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64612" y="4237356"/>
            <a:ext cx="9689691" cy="2376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4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thank you for your atten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185"/>
          <a:stretch/>
        </p:blipFill>
        <p:spPr bwMode="auto">
          <a:xfrm>
            <a:off x="5100065" y="3347885"/>
            <a:ext cx="6751463" cy="3510115"/>
          </a:xfrm>
          <a:prstGeom prst="rect">
            <a:avLst/>
          </a:prstGeom>
          <a:noFill/>
          <a:effectLst>
            <a:glow rad="139700">
              <a:schemeClr val="bg1">
                <a:lumMod val="8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Картинки по запросу пятно от черни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pencilSize="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53962"/>
            <a:ext cx="4279592" cy="3701847"/>
          </a:xfrm>
          <a:prstGeom prst="rect">
            <a:avLst/>
          </a:prstGeom>
          <a:noFill/>
          <a:effectLst>
            <a:glow rad="127000">
              <a:schemeClr val="bg1">
                <a:lumMod val="65000"/>
                <a:alpha val="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question and ans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10" y="100949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24198" y="3259082"/>
            <a:ext cx="2387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Questions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13831" y="5075172"/>
            <a:ext cx="20361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Answers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540871"/>
            <a:ext cx="705218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Technology </a:t>
            </a:r>
            <a:r>
              <a:rPr lang="en-US" sz="2800" dirty="0" smtClean="0">
                <a:latin typeface="Franklin Gothic Book" panose="020B0503020102020204" pitchFamily="34" charset="0"/>
              </a:rPr>
              <a:t>stack;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CI/CD;</a:t>
            </a:r>
            <a:endParaRPr lang="ru-RU" sz="2800" dirty="0" smtClean="0">
              <a:latin typeface="Franklin Gothic Book" panose="020B0503020102020204" pitchFamily="34" charset="0"/>
            </a:endParaRP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Git;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master </a:t>
            </a:r>
            <a:r>
              <a:rPr lang="en-US" sz="2800" dirty="0" smtClean="0">
                <a:latin typeface="Franklin Gothic Book" panose="020B0503020102020204" pitchFamily="34" charset="0"/>
              </a:rPr>
              <a:t>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Jenkins pipeline for </a:t>
            </a:r>
            <a:r>
              <a:rPr lang="en-US" sz="2800" dirty="0" smtClean="0">
                <a:latin typeface="Franklin Gothic Book" panose="020B0503020102020204" pitchFamily="34" charset="0"/>
              </a:rPr>
              <a:t>develop </a:t>
            </a:r>
            <a:r>
              <a:rPr lang="en-US" sz="2800" dirty="0" smtClean="0">
                <a:latin typeface="Franklin Gothic Book" panose="020B0503020102020204" pitchFamily="34" charset="0"/>
              </a:rPr>
              <a:t>branch;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Testing;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latin typeface="Franklin Gothic Book" panose="020B0503020102020204" pitchFamily="34" charset="0"/>
              </a:rPr>
              <a:t>Docker </a:t>
            </a:r>
            <a:r>
              <a:rPr lang="en-US" sz="2800" dirty="0" smtClean="0">
                <a:latin typeface="Franklin Gothic Book" panose="020B0503020102020204" pitchFamily="34" charset="0"/>
              </a:rPr>
              <a:t>container;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Ansible;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Reporting;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Franklin Gothic Book" panose="020B0503020102020204" pitchFamily="34" charset="0"/>
              </a:rPr>
              <a:t>Security.</a:t>
            </a:r>
            <a:endParaRPr lang="ru-RU" sz="28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Картинки по запросу agen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620">
            <a:off x="8566531" y="3451219"/>
            <a:ext cx="2111126" cy="21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lin Sans FB Demi" panose="020E0802020502020306" pitchFamily="34" charset="0"/>
              </a:rPr>
              <a:t>Technology stack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3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3480616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H="1">
            <a:off x="7742884" y="2074507"/>
            <a:ext cx="27038" cy="46309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1123267" y="3711090"/>
            <a:ext cx="2170600" cy="13863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1173640" y="2177743"/>
            <a:ext cx="2036570" cy="13064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255274" y="5427545"/>
            <a:ext cx="1843549" cy="113866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73" y="3243756"/>
            <a:ext cx="1145073" cy="158453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90" y="2245000"/>
            <a:ext cx="1559977" cy="140885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4738100" y="5483555"/>
            <a:ext cx="2041336" cy="85939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03" y="2074507"/>
            <a:ext cx="1837069" cy="102843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0896" b="22514"/>
          <a:stretch/>
        </p:blipFill>
        <p:spPr>
          <a:xfrm>
            <a:off x="8932414" y="4062182"/>
            <a:ext cx="2206528" cy="85671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70" y="4918898"/>
            <a:ext cx="2176694" cy="66497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9425376" y="5775614"/>
            <a:ext cx="1757735" cy="527320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442723" y="1886564"/>
            <a:ext cx="11330452" cy="4646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108817" y="4128816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Cloud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37" y="4117271"/>
            <a:ext cx="1465821" cy="12541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2608349" y="4128817"/>
            <a:ext cx="2708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Support  tools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981900" y="4198153"/>
            <a:ext cx="24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Franklin Gothic Book" panose="020B0503020102020204" pitchFamily="34" charset="0"/>
              </a:rPr>
              <a:t>Programming</a:t>
            </a:r>
            <a:endParaRPr lang="ru-RU" sz="320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05" y="3150978"/>
            <a:ext cx="1859935" cy="7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31" y="2406876"/>
            <a:ext cx="1214090" cy="7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51" y="4289716"/>
            <a:ext cx="1214090" cy="9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26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1351139" y="5596278"/>
            <a:ext cx="1084063" cy="9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7" y="3099094"/>
            <a:ext cx="1137450" cy="1027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879">
            <a:off x="633977" y="4582658"/>
            <a:ext cx="795899" cy="3158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6751" y="442649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git push</a:t>
            </a:r>
          </a:p>
          <a:p>
            <a:r>
              <a:rPr lang="en-US" dirty="0" smtClean="0">
                <a:latin typeface="Franklin Gothic Medium" panose="020B0603020102020204" pitchFamily="34" charset="0"/>
              </a:rPr>
              <a:t>git commit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4742" r="8879" b="6996"/>
          <a:stretch/>
        </p:blipFill>
        <p:spPr>
          <a:xfrm>
            <a:off x="225143" y="5242591"/>
            <a:ext cx="1314607" cy="8396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9432" r="15593" b="10399"/>
          <a:stretch/>
        </p:blipFill>
        <p:spPr>
          <a:xfrm>
            <a:off x="5043777" y="1677143"/>
            <a:ext cx="2040399" cy="1308934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3720853" y="1594778"/>
            <a:ext cx="4582479" cy="492652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481498" y="3071624"/>
            <a:ext cx="2079502" cy="825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5825" y="2620020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Webhook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032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3905083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9291" r="26101" b="27355"/>
          <a:stretch/>
        </p:blipFill>
        <p:spPr>
          <a:xfrm>
            <a:off x="10399588" y="3519064"/>
            <a:ext cx="1566653" cy="967639"/>
          </a:xfrm>
          <a:prstGeom prst="rect">
            <a:avLst/>
          </a:prstGeom>
        </p:spPr>
      </p:pic>
      <p:pic>
        <p:nvPicPr>
          <p:cNvPr id="19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498833" y="2221921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155697" y="1902491"/>
            <a:ext cx="16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Staging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5697" y="5286728"/>
            <a:ext cx="19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Production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04486" y="2680684"/>
            <a:ext cx="1075606" cy="42682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8420796" y="4432559"/>
            <a:ext cx="1075606" cy="42682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4949317" y="4248425"/>
            <a:ext cx="2206528" cy="63418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17" y="5774703"/>
            <a:ext cx="1786320" cy="54571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6012092" y="5659352"/>
            <a:ext cx="2144169" cy="643250"/>
          </a:xfrm>
          <a:prstGeom prst="rect">
            <a:avLst/>
          </a:prstGeom>
        </p:spPr>
      </p:pic>
      <p:pic>
        <p:nvPicPr>
          <p:cNvPr id="103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48587" y="4047128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6995386" y="3530220"/>
            <a:ext cx="1075606" cy="426828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79324">
            <a:off x="5822239" y="5051243"/>
            <a:ext cx="736444" cy="29224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5435">
            <a:off x="5472334" y="5048306"/>
            <a:ext cx="736444" cy="292240"/>
          </a:xfrm>
          <a:prstGeom prst="rect">
            <a:avLst/>
          </a:prstGeom>
        </p:spPr>
      </p:pic>
      <p:pic>
        <p:nvPicPr>
          <p:cNvPr id="36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11" y="4967460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561033" y="5064245"/>
            <a:ext cx="5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Test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8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93" y="4953414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4726756" y="5047800"/>
            <a:ext cx="81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Result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4008086" y="3533949"/>
            <a:ext cx="1075606" cy="426828"/>
          </a:xfrm>
          <a:prstGeom prst="rect">
            <a:avLst/>
          </a:prstGeom>
        </p:spPr>
      </p:pic>
      <p:pic>
        <p:nvPicPr>
          <p:cNvPr id="41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7185969" y="3982911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10708">
            <a:off x="3748404" y="4954503"/>
            <a:ext cx="977712" cy="38798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31370">
            <a:off x="2082629" y="5266384"/>
            <a:ext cx="802719" cy="318539"/>
          </a:xfrm>
          <a:prstGeom prst="rect">
            <a:avLst/>
          </a:prstGeom>
        </p:spPr>
      </p:pic>
      <p:pic>
        <p:nvPicPr>
          <p:cNvPr id="2050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3006623" y="4740459"/>
            <a:ext cx="633902" cy="7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Картинки по запросу рамочка для текст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42" y="5487578"/>
            <a:ext cx="838386" cy="5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556793" y="5584295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720853" y="5626564"/>
            <a:ext cx="45824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5142598" y="3120987"/>
            <a:ext cx="1828546" cy="1073755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13430"/>
          <a:stretch/>
        </p:blipFill>
        <p:spPr>
          <a:xfrm>
            <a:off x="8438810" y="3575117"/>
            <a:ext cx="1150173" cy="484217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96" y="3075942"/>
            <a:ext cx="745868" cy="41755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26" y="4085623"/>
            <a:ext cx="745868" cy="417555"/>
          </a:xfrm>
          <a:prstGeom prst="rect">
            <a:avLst/>
          </a:prstGeom>
        </p:spPr>
      </p:pic>
      <p:pic>
        <p:nvPicPr>
          <p:cNvPr id="50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61" y="3051373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2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6687908" y="3789860"/>
            <a:ext cx="210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master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370929" y="3715739"/>
            <a:ext cx="2196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ranklin Gothic Medium" panose="020B0603020102020204" pitchFamily="34" charset="0"/>
              </a:rPr>
              <a:t>develop branch</a:t>
            </a:r>
            <a:endParaRPr lang="ru-RU" sz="2400" dirty="0"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Картинки по запросу g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8" y="5212662"/>
            <a:ext cx="1380561" cy="13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5" y="1274280"/>
            <a:ext cx="2810500" cy="5590517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0" y="1155325"/>
            <a:ext cx="1719221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master 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Franklin Gothic Medium" panose="020B0603020102020204" pitchFamily="34" charset="0"/>
              </a:rPr>
              <a:t>PRODUCTION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pic>
        <p:nvPicPr>
          <p:cNvPr id="1026" name="Picture 2" descr="Картинки по запросу den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2" y="2545121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</a:t>
            </a:r>
            <a:r>
              <a:rPr lang="en-US" dirty="0" smtClean="0"/>
              <a:t>develop </a:t>
            </a:r>
            <a:r>
              <a:rPr lang="en-US" dirty="0" smtClean="0"/>
              <a:t>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170458" y="2090860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 for </a:t>
            </a:r>
            <a:r>
              <a:rPr lang="en-US" dirty="0" smtClean="0"/>
              <a:t>develop </a:t>
            </a:r>
            <a:r>
              <a:rPr lang="en-US" dirty="0" smtClean="0"/>
              <a:t>branch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C63-50CA-4E1E-9C3C-31D1CBF5B71F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5" y="1845685"/>
            <a:ext cx="1137450" cy="1027260"/>
          </a:xfrm>
          <a:prstGeom prst="rect">
            <a:avLst/>
          </a:prstGeom>
        </p:spPr>
      </p:pic>
      <p:pic>
        <p:nvPicPr>
          <p:cNvPr id="6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3688013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Картинки по запросу code programm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2267" r="13404" b="2168"/>
          <a:stretch/>
        </p:blipFill>
        <p:spPr bwMode="auto">
          <a:xfrm>
            <a:off x="4269477" y="2098217"/>
            <a:ext cx="493371" cy="6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971211" y="1965802"/>
            <a:ext cx="1969499" cy="89170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21595" y="1594368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Project repository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404">
            <a:off x="1853166" y="2150172"/>
            <a:ext cx="1054075" cy="4182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2" t="36576" b="28936"/>
          <a:stretch/>
        </p:blipFill>
        <p:spPr>
          <a:xfrm>
            <a:off x="6069671" y="3000447"/>
            <a:ext cx="2206528" cy="6341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5033086" y="2719076"/>
            <a:ext cx="1054075" cy="4182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15" y="4393987"/>
            <a:ext cx="1786320" cy="545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22817" r="18154" b="27503"/>
          <a:stretch/>
        </p:blipFill>
        <p:spPr>
          <a:xfrm>
            <a:off x="7634012" y="4184780"/>
            <a:ext cx="2144169" cy="643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5186">
            <a:off x="5622985" y="3879701"/>
            <a:ext cx="1054075" cy="41828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817">
            <a:off x="7878128" y="3759076"/>
            <a:ext cx="1054075" cy="418284"/>
          </a:xfrm>
          <a:prstGeom prst="rect">
            <a:avLst/>
          </a:prstGeom>
        </p:spPr>
      </p:pic>
      <p:pic>
        <p:nvPicPr>
          <p:cNvPr id="2050" name="Picture 2" descr="Картинки по запросу сборник код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6500" y="5190652"/>
            <a:ext cx="1088657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1935">
            <a:off x="6903910" y="4910511"/>
            <a:ext cx="818417" cy="324769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4940710" y="3616862"/>
            <a:ext cx="4837471" cy="25332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 rot="728540">
            <a:off x="2641954" y="5919511"/>
            <a:ext cx="13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Build report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26" name="Picture 2" descr="Картинки по запросу telegram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3752" flipH="1">
            <a:off x="2913134" y="4584102"/>
            <a:ext cx="1383111" cy="15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Картинки по запросу production serve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078"/>
          <a:stretch/>
        </p:blipFill>
        <p:spPr bwMode="auto">
          <a:xfrm>
            <a:off x="9279946" y="1577857"/>
            <a:ext cx="929149" cy="14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Картинки по запросу jar fi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9068" r="17882" b="8226"/>
          <a:stretch/>
        </p:blipFill>
        <p:spPr bwMode="auto">
          <a:xfrm>
            <a:off x="8247351" y="1692384"/>
            <a:ext cx="58709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1780">
            <a:off x="8156034" y="2652928"/>
            <a:ext cx="1054075" cy="418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84706" y="1270457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Franklin Gothic Medium" panose="020B0603020102020204" pitchFamily="34" charset="0"/>
              </a:rPr>
              <a:t>STAGING</a:t>
            </a:r>
            <a:r>
              <a:rPr lang="en-US" dirty="0" smtClean="0">
                <a:latin typeface="Franklin Gothic Medium" panose="020B0603020102020204" pitchFamily="34" charset="0"/>
              </a:rPr>
              <a:t> server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1" name="Picture 2" descr="Картинки по запросу developer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4" t="24038" r="19157" b="23778"/>
          <a:stretch/>
        </p:blipFill>
        <p:spPr bwMode="auto">
          <a:xfrm>
            <a:off x="734531" y="5102942"/>
            <a:ext cx="1670302" cy="1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00915" y="189691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Clone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pic>
        <p:nvPicPr>
          <p:cNvPr id="33" name="Picture 2" descr="Картинки по запросу sonatype nexu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61" y="3113536"/>
            <a:ext cx="1120667" cy="4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653">
            <a:off x="8404098" y="3147542"/>
            <a:ext cx="1054075" cy="418284"/>
          </a:xfrm>
          <a:prstGeom prst="rect">
            <a:avLst/>
          </a:prstGeom>
        </p:spPr>
      </p:pic>
      <p:pic>
        <p:nvPicPr>
          <p:cNvPr id="36" name="Picture 2" descr="Картинки по запросу den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2" y="2545121"/>
            <a:ext cx="597500" cy="6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 rot="21090346">
            <a:off x="6458635" y="483261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Compilation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623757">
            <a:off x="7217273" y="5067525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ranklin Gothic Medium" panose="020B0603020102020204" pitchFamily="34" charset="0"/>
              </a:rPr>
              <a:t>Packing</a:t>
            </a: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Berlin Sans FB Dem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890</Words>
  <Application>Microsoft Office PowerPoint</Application>
  <PresentationFormat>Широкоэкранный</PresentationFormat>
  <Paragraphs>137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Berlin Sans FB Demi</vt:lpstr>
      <vt:lpstr>Calibri</vt:lpstr>
      <vt:lpstr>Franklin Gothic Book</vt:lpstr>
      <vt:lpstr>Franklin Gothic Medium</vt:lpstr>
      <vt:lpstr>Wingdings</vt:lpstr>
      <vt:lpstr>Тема Office</vt:lpstr>
      <vt:lpstr>CI/CD for Java application</vt:lpstr>
      <vt:lpstr>Agenda</vt:lpstr>
      <vt:lpstr>Technology stack</vt:lpstr>
      <vt:lpstr>CI/CD</vt:lpstr>
      <vt:lpstr>Git</vt:lpstr>
      <vt:lpstr>Jenkins pipeline for master branch</vt:lpstr>
      <vt:lpstr>Jenkins pipeline for master branch</vt:lpstr>
      <vt:lpstr>Jenkins pipeline for develop branch</vt:lpstr>
      <vt:lpstr>Jenkins pipeline for develop branch</vt:lpstr>
      <vt:lpstr>Testing</vt:lpstr>
      <vt:lpstr>Docker container</vt:lpstr>
      <vt:lpstr>Ansible</vt:lpstr>
      <vt:lpstr>Reporting</vt:lpstr>
      <vt:lpstr>Security</vt:lpstr>
      <vt:lpstr>Презентация PowerPoint</vt:lpstr>
      <vt:lpstr>Презентация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Aleksandr</dc:creator>
  <cp:lastModifiedBy>Aleksandr</cp:lastModifiedBy>
  <cp:revision>202</cp:revision>
  <dcterms:created xsi:type="dcterms:W3CDTF">2019-10-24T07:12:41Z</dcterms:created>
  <dcterms:modified xsi:type="dcterms:W3CDTF">2019-11-11T18:56:18Z</dcterms:modified>
</cp:coreProperties>
</file>